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64" r:id="rId5"/>
    <p:sldId id="265" r:id="rId6"/>
    <p:sldId id="258" r:id="rId7"/>
    <p:sldId id="266" r:id="rId8"/>
    <p:sldId id="259" r:id="rId9"/>
    <p:sldId id="267" r:id="rId10"/>
    <p:sldId id="268" r:id="rId11"/>
    <p:sldId id="260" r:id="rId12"/>
    <p:sldId id="269" r:id="rId13"/>
    <p:sldId id="261" r:id="rId14"/>
    <p:sldId id="271" r:id="rId15"/>
    <p:sldId id="270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0D6B-6405-4B77-AB23-96358FCFB53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4E8A-5181-4CDA-899A-9E9927311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0D6B-6405-4B77-AB23-96358FCFB53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4E8A-5181-4CDA-899A-9E9927311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0D6B-6405-4B77-AB23-96358FCFB53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4E8A-5181-4CDA-899A-9E9927311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0D6B-6405-4B77-AB23-96358FCFB53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4E8A-5181-4CDA-899A-9E9927311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0D6B-6405-4B77-AB23-96358FCFB53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4E8A-5181-4CDA-899A-9E9927311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0D6B-6405-4B77-AB23-96358FCFB53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4E8A-5181-4CDA-899A-9E9927311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0D6B-6405-4B77-AB23-96358FCFB53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4E8A-5181-4CDA-899A-9E9927311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0D6B-6405-4B77-AB23-96358FCFB53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4E8A-5181-4CDA-899A-9E9927311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0D6B-6405-4B77-AB23-96358FCFB53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4E8A-5181-4CDA-899A-9E9927311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0D6B-6405-4B77-AB23-96358FCFB53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4E8A-5181-4CDA-899A-9E9927311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0D6B-6405-4B77-AB23-96358FCFB53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4E8A-5181-4CDA-899A-9E9927311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40D6B-6405-4B77-AB23-96358FCFB53B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84E8A-5181-4CDA-899A-9E9927311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tellar%20tendoniti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905000"/>
            <a:ext cx="6324600" cy="43682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95400" y="533400"/>
            <a:ext cx="6294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0" dist="127000" dir="4800000" algn="tl" rotWithShape="0">
                    <a:prstClr val="black">
                      <a:alpha val="40000"/>
                    </a:prstClr>
                  </a:outerShdw>
                </a:effectLst>
              </a:rPr>
              <a:t>Patellar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0" dist="127000" dir="4800000" algn="tl" rotWithShape="0">
                    <a:prstClr val="black">
                      <a:alpha val="40000"/>
                    </a:prstClr>
                  </a:outerShdw>
                </a:effectLst>
              </a:rPr>
              <a:t>Tendinopathy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127000" dist="127000" dir="48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99937">
            <a:off x="685800" y="2362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Diagnostic Imaging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Ultrasound and MRI can be beneficial to rule out </a:t>
            </a:r>
            <a:r>
              <a:rPr lang="en-US" sz="2800" dirty="0" err="1" smtClean="0">
                <a:solidFill>
                  <a:srgbClr val="FFFFFF"/>
                </a:solidFill>
              </a:rPr>
              <a:t>articular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smtClean="0">
                <a:solidFill>
                  <a:srgbClr val="FFFFFF"/>
                </a:solidFill>
              </a:rPr>
              <a:t>cartilage or </a:t>
            </a:r>
            <a:r>
              <a:rPr lang="en-US" sz="2800" dirty="0" err="1" smtClean="0">
                <a:solidFill>
                  <a:srgbClr val="FFFFFF"/>
                </a:solidFill>
              </a:rPr>
              <a:t>meniscal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smtClean="0">
                <a:solidFill>
                  <a:srgbClr val="FFFFFF"/>
                </a:solidFill>
              </a:rPr>
              <a:t>injuries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Radiographs are not considered helpful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21125664">
            <a:off x="533400" y="2362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Recommendation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Controlled rest periods is </a:t>
            </a:r>
            <a:r>
              <a:rPr lang="en-US" sz="2800" dirty="0" smtClean="0">
                <a:solidFill>
                  <a:srgbClr val="FFFFFF"/>
                </a:solidFill>
              </a:rPr>
              <a:t>essential</a:t>
            </a:r>
          </a:p>
          <a:p>
            <a:pPr>
              <a:buNone/>
            </a:pP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Initially </a:t>
            </a:r>
            <a:r>
              <a:rPr lang="en-US" sz="2800" dirty="0" smtClean="0">
                <a:solidFill>
                  <a:srgbClr val="FFFFFF"/>
                </a:solidFill>
              </a:rPr>
              <a:t>treatment should consist of: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Stretching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patient </a:t>
            </a:r>
            <a:r>
              <a:rPr lang="en-US" sz="2400" dirty="0" smtClean="0">
                <a:solidFill>
                  <a:srgbClr val="FFFFFF"/>
                </a:solidFill>
              </a:rPr>
              <a:t>education on adjusting body </a:t>
            </a:r>
            <a:r>
              <a:rPr lang="en-US" sz="2400" dirty="0" smtClean="0">
                <a:solidFill>
                  <a:srgbClr val="FFFFFF"/>
                </a:solidFill>
              </a:rPr>
              <a:t>mechanics</a:t>
            </a:r>
          </a:p>
          <a:p>
            <a:pPr lvl="1"/>
            <a:r>
              <a:rPr lang="en-US" sz="2400" dirty="0" err="1" smtClean="0">
                <a:solidFill>
                  <a:srgbClr val="FFFFFF"/>
                </a:solidFill>
              </a:rPr>
              <a:t>iontophoresis</a:t>
            </a:r>
            <a:endParaRPr lang="en-US" sz="2400" dirty="0" smtClean="0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352800"/>
            <a:ext cx="2438400" cy="325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As pain becomes managed eccentric trainings of the patellar tendon and rectifying muscle strength imbalances as well as continued patient education on recovery periods is </a:t>
            </a:r>
            <a:r>
              <a:rPr lang="en-US" sz="2800" dirty="0" smtClean="0">
                <a:solidFill>
                  <a:srgbClr val="FFFFFF"/>
                </a:solidFill>
              </a:rPr>
              <a:t>advised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Tell the patient that patellar tendinitis recovery is a lengthy process which can take a few weeks to almost a year until symptoms fully subside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897325">
            <a:off x="533400" y="2590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Prognosis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Conservative treatment typically resolves </a:t>
            </a:r>
            <a:r>
              <a:rPr lang="en-US" sz="2800" dirty="0" smtClean="0">
                <a:solidFill>
                  <a:srgbClr val="FFFFFF"/>
                </a:solidFill>
              </a:rPr>
              <a:t>symptoms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Surgery rarely </a:t>
            </a:r>
            <a:r>
              <a:rPr lang="en-US" sz="2800" dirty="0" smtClean="0">
                <a:solidFill>
                  <a:srgbClr val="FFFFFF"/>
                </a:solidFill>
              </a:rPr>
              <a:t>necessary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If proper time and attention given to rehabilitation efforts, prognosis is positive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14173">
            <a:off x="572874" y="2478877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Development of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Patellar </a:t>
            </a:r>
            <a:r>
              <a:rPr lang="en-US" dirty="0" err="1" smtClean="0">
                <a:solidFill>
                  <a:srgbClr val="FFFFFF"/>
                </a:solidFill>
              </a:rPr>
              <a:t>Tendinopathy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Common disorder amongst recreational and elite </a:t>
            </a:r>
            <a:r>
              <a:rPr lang="en-US" sz="2800" dirty="0" smtClean="0">
                <a:solidFill>
                  <a:srgbClr val="FFFFFF"/>
                </a:solidFill>
              </a:rPr>
              <a:t>athletes</a:t>
            </a:r>
          </a:p>
          <a:p>
            <a:pPr>
              <a:buNone/>
            </a:pP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Repetitive </a:t>
            </a:r>
            <a:r>
              <a:rPr lang="en-US" sz="2800" dirty="0" err="1" smtClean="0">
                <a:solidFill>
                  <a:srgbClr val="FFFFFF"/>
                </a:solidFill>
              </a:rPr>
              <a:t>microtrauma</a:t>
            </a:r>
            <a:r>
              <a:rPr lang="en-US" sz="2800" dirty="0" smtClean="0">
                <a:solidFill>
                  <a:srgbClr val="FFFFFF"/>
                </a:solidFill>
              </a:rPr>
              <a:t> to the patellar tendon coupled with insufficient recovery time leads to painful tendon </a:t>
            </a:r>
            <a:r>
              <a:rPr lang="en-US" sz="2800" dirty="0" smtClean="0">
                <a:solidFill>
                  <a:srgbClr val="FFFFFF"/>
                </a:solidFill>
              </a:rPr>
              <a:t>swelling</a:t>
            </a:r>
          </a:p>
          <a:p>
            <a:pPr>
              <a:buNone/>
            </a:pP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Microtrauma</a:t>
            </a:r>
            <a:r>
              <a:rPr lang="en-US" sz="2800" dirty="0" smtClean="0">
                <a:solidFill>
                  <a:srgbClr val="FFFFFF"/>
                </a:solidFill>
              </a:rPr>
              <a:t> can result from frequent acceleration, deceleration, jumping, deep squatting, and landing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FFFF"/>
                </a:solidFill>
              </a:rPr>
              <a:t>Other causes: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Muscle imbalances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Skeletal alignment abnormalities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Flat feet 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Muscle length discrepancies 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Decreased ankle </a:t>
            </a:r>
            <a:r>
              <a:rPr lang="en-US" sz="2400" dirty="0" err="1" smtClean="0">
                <a:solidFill>
                  <a:srgbClr val="FFFFFF"/>
                </a:solidFill>
              </a:rPr>
              <a:t>dorsiflexion</a:t>
            </a:r>
            <a:r>
              <a:rPr lang="en-US" sz="2400" dirty="0" smtClean="0">
                <a:solidFill>
                  <a:srgbClr val="FFFFFF"/>
                </a:solidFill>
              </a:rPr>
              <a:t> range of motion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Poor training technique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Obesity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04800"/>
            <a:ext cx="2514600" cy="2189798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33883">
            <a:off x="609600" y="2514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Symptoms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Anterior knee pain felt behind, below, or to the sides of the </a:t>
            </a:r>
            <a:r>
              <a:rPr lang="en-US" sz="2800" dirty="0" smtClean="0">
                <a:solidFill>
                  <a:srgbClr val="FFFFFF"/>
                </a:solidFill>
              </a:rPr>
              <a:t>patella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Symptoms increase with knee flexion </a:t>
            </a:r>
            <a:r>
              <a:rPr lang="en-US" sz="2800" dirty="0" smtClean="0">
                <a:solidFill>
                  <a:srgbClr val="FFFFFF"/>
                </a:solidFill>
              </a:rPr>
              <a:t>activities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Pain will be first noticed when standing from a seated position, where knee flexion is maintained for a period of </a:t>
            </a:r>
            <a:r>
              <a:rPr lang="en-US" sz="2800" dirty="0" smtClean="0">
                <a:solidFill>
                  <a:srgbClr val="FFFFFF"/>
                </a:solidFill>
              </a:rPr>
              <a:t>time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Pain may be alleviated by activity then get worse over the course of an activity session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951656"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Differential Diagnosis Tests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 clinician needs to rule out the following: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Patellar </a:t>
            </a:r>
            <a:r>
              <a:rPr lang="en-US" sz="2400" dirty="0" err="1" smtClean="0">
                <a:solidFill>
                  <a:srgbClr val="FFFFFF"/>
                </a:solidFill>
              </a:rPr>
              <a:t>chondromalacia</a:t>
            </a:r>
            <a:endParaRPr lang="en-US" sz="2400" dirty="0" smtClean="0">
              <a:solidFill>
                <a:srgbClr val="FFFFFF"/>
              </a:solidFill>
            </a:endParaRPr>
          </a:p>
          <a:p>
            <a:pPr lvl="1"/>
            <a:r>
              <a:rPr lang="en-US" sz="2400" dirty="0" err="1" smtClean="0">
                <a:solidFill>
                  <a:srgbClr val="FFFFFF"/>
                </a:solidFill>
              </a:rPr>
              <a:t>Articular</a:t>
            </a:r>
            <a:r>
              <a:rPr lang="en-US" sz="2400" dirty="0" smtClean="0">
                <a:solidFill>
                  <a:srgbClr val="FFFFFF"/>
                </a:solidFill>
              </a:rPr>
              <a:t> cartilage damage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Patellar-</a:t>
            </a:r>
            <a:r>
              <a:rPr lang="en-US" sz="2400" dirty="0" err="1" smtClean="0">
                <a:solidFill>
                  <a:srgbClr val="FFFFFF"/>
                </a:solidFill>
              </a:rPr>
              <a:t>fermoral</a:t>
            </a:r>
            <a:r>
              <a:rPr lang="en-US" sz="2400" dirty="0" smtClean="0">
                <a:solidFill>
                  <a:srgbClr val="FFFFFF"/>
                </a:solidFill>
              </a:rPr>
              <a:t> pain </a:t>
            </a:r>
            <a:r>
              <a:rPr lang="en-US" sz="2400" dirty="0" smtClean="0">
                <a:solidFill>
                  <a:srgbClr val="FFFFFF"/>
                </a:solidFill>
              </a:rPr>
              <a:t>syndrome</a:t>
            </a:r>
          </a:p>
          <a:p>
            <a:pPr lvl="1"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Begins with detailed subjective examination with attention to training schedule and daily activities, length of painful episode, and mechanism of injury </a:t>
            </a:r>
            <a:endParaRPr lang="en-US" sz="2800" dirty="0" smtClean="0">
              <a:solidFill>
                <a:srgbClr val="FFFFFF"/>
              </a:solidFill>
            </a:endParaRP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most </a:t>
            </a:r>
            <a:r>
              <a:rPr lang="en-US" sz="2400" dirty="0" smtClean="0">
                <a:solidFill>
                  <a:srgbClr val="FFFFFF"/>
                </a:solidFill>
              </a:rPr>
              <a:t>commonly will notice insidious </a:t>
            </a:r>
            <a:r>
              <a:rPr lang="en-US" sz="2400" dirty="0" smtClean="0">
                <a:solidFill>
                  <a:srgbClr val="FFFFFF"/>
                </a:solidFill>
              </a:rPr>
              <a:t>onset</a:t>
            </a:r>
            <a:endParaRPr lang="en-US" sz="24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sz="2800" dirty="0" smtClean="0">
                <a:solidFill>
                  <a:srgbClr val="FFFFFF"/>
                </a:solidFill>
              </a:rPr>
              <a:t>Functional tests and symptom behavior post test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Ascending/Descending stairs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Single leg hopping, jumping, and squatting</a:t>
            </a:r>
          </a:p>
          <a:p>
            <a:pPr lvl="1"/>
            <a:r>
              <a:rPr lang="en-US" sz="2400" dirty="0" smtClean="0">
                <a:solidFill>
                  <a:srgbClr val="FFFFFF"/>
                </a:solidFill>
              </a:rPr>
              <a:t>Reports of instability with increased </a:t>
            </a:r>
            <a:r>
              <a:rPr lang="en-US" sz="2400" dirty="0" smtClean="0">
                <a:solidFill>
                  <a:srgbClr val="FFFFFF"/>
                </a:solidFill>
              </a:rPr>
              <a:t>loads</a:t>
            </a:r>
          </a:p>
          <a:p>
            <a:pPr lvl="1"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Palpation to the patellar tendon will produce pain and possible effusion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343400"/>
            <a:ext cx="35718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4F81B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323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Development of  Patellar Tendinopathy </vt:lpstr>
      <vt:lpstr>Slide 3</vt:lpstr>
      <vt:lpstr>Slide 4</vt:lpstr>
      <vt:lpstr>Symptoms</vt:lpstr>
      <vt:lpstr>Slide 6</vt:lpstr>
      <vt:lpstr>Differential Diagnosis Tests</vt:lpstr>
      <vt:lpstr>Slide 8</vt:lpstr>
      <vt:lpstr>Slide 9</vt:lpstr>
      <vt:lpstr>Diagnostic Imaging</vt:lpstr>
      <vt:lpstr>Slide 11</vt:lpstr>
      <vt:lpstr>Recommendation</vt:lpstr>
      <vt:lpstr>Slide 13</vt:lpstr>
      <vt:lpstr>Slide 14</vt:lpstr>
      <vt:lpstr>Prognosis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TThomas</cp:lastModifiedBy>
  <cp:revision>3</cp:revision>
  <dcterms:created xsi:type="dcterms:W3CDTF">2011-07-10T19:52:31Z</dcterms:created>
  <dcterms:modified xsi:type="dcterms:W3CDTF">2011-07-11T05:55:43Z</dcterms:modified>
</cp:coreProperties>
</file>