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65" r:id="rId5"/>
    <p:sldId id="258" r:id="rId6"/>
    <p:sldId id="266" r:id="rId7"/>
    <p:sldId id="260" r:id="rId8"/>
    <p:sldId id="267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6A568-D638-4AF3-A8BF-27E8EE6A441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66B36-E6AD-4CCD-A12E-C0E908A25F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6096000" y="7391400"/>
            <a:ext cx="18288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685800"/>
            <a:ext cx="526650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472159" y="4572000"/>
            <a:ext cx="5711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127000" dir="4800000" algn="l" rotWithShape="0">
                    <a:prstClr val="black">
                      <a:alpha val="70000"/>
                    </a:prstClr>
                  </a:outerShdw>
                </a:effectLst>
                <a:latin typeface="Georgia" pitchFamily="18" charset="0"/>
              </a:rPr>
              <a:t>Osgood Schlatters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st="127000" dir="4800000" algn="l" rotWithShape="0">
                  <a:prstClr val="black">
                    <a:alpha val="70000"/>
                  </a:prst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Reference</a:t>
            </a:r>
            <a:endParaRPr lang="en-US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solidFill>
                  <a:schemeClr val="bg1"/>
                </a:solidFill>
                <a:latin typeface="Georgia" pitchFamily="18" charset="0"/>
              </a:rPr>
              <a:t>DeLee</a:t>
            </a:r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Georgia" pitchFamily="18" charset="0"/>
              </a:rPr>
              <a:t>DeLee</a:t>
            </a:r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 and </a:t>
            </a:r>
            <a:r>
              <a:rPr lang="en-US" sz="2800" dirty="0" err="1" smtClean="0">
                <a:solidFill>
                  <a:schemeClr val="bg1"/>
                </a:solidFill>
                <a:latin typeface="Georgia" pitchFamily="18" charset="0"/>
              </a:rPr>
              <a:t>Drez's</a:t>
            </a:r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Georgia" pitchFamily="18" charset="0"/>
              </a:rPr>
              <a:t>Orthopaedic</a:t>
            </a:r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 Sports Medicine, 3rd ed.  Copyright © 2009 Saunders, An Imprint of Elsevier.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043173">
            <a:off x="1070085" y="2551837"/>
            <a:ext cx="70038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What is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Osgood Schlatters?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Aseptic necrosis of the tibial tuberosity arises during the growth years, causing local swelling and pain.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  <a:sym typeface="Arial" pitchFamily="34" charset="0"/>
              </a:rPr>
              <a:t>Osgood Schlatters is inflammation of the growth plate at the tibial tuberosity, boys and girls ages 11-15 going through growth spurts, generally affects males more.</a:t>
            </a:r>
            <a:endParaRPr lang="en-US" sz="2800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043173">
            <a:off x="1171878" y="2136339"/>
            <a:ext cx="680025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How does</a:t>
            </a:r>
            <a:endParaRPr lang="en-US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Osgood Schlatters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develop?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Georgia" pitchFamily="18" charset="0"/>
              </a:rPr>
              <a:t>Develops in an adolescent engaged in a jumping sport and complains of pain in the tibial tuberosity.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Georgia" pitchFamily="18" charset="0"/>
              </a:rPr>
              <a:t>In older adolescents, on should suspect patellar tendinitis (jumper’s knee)</a:t>
            </a:r>
          </a:p>
          <a:p>
            <a:r>
              <a:rPr lang="en-US" sz="260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  <a:sym typeface="Arial" pitchFamily="34" charset="0"/>
              </a:rPr>
              <a:t>Caused by stress on the patellar tendon, repeated contraction of the quadriceps is transmitted through the patellar tendon on the immature tibial tuberosity, this can cause </a:t>
            </a:r>
            <a:r>
              <a:rPr lang="en-US" sz="2600" dirty="0" err="1" smtClean="0">
                <a:solidFill>
                  <a:schemeClr val="bg1"/>
                </a:solidFill>
                <a:latin typeface="Georgia" pitchFamily="18" charset="0"/>
                <a:cs typeface="Arial" pitchFamily="34" charset="0"/>
                <a:sym typeface="Arial" pitchFamily="34" charset="0"/>
              </a:rPr>
              <a:t>subacute</a:t>
            </a:r>
            <a:r>
              <a:rPr lang="en-US" sz="2600" dirty="0" smtClean="0">
                <a:solidFill>
                  <a:schemeClr val="bg1"/>
                </a:solidFill>
                <a:latin typeface="Georgia" pitchFamily="18" charset="0"/>
                <a:cs typeface="Arial" pitchFamily="34" charset="0"/>
                <a:sym typeface="Arial" pitchFamily="34" charset="0"/>
              </a:rPr>
              <a:t> avulsion fractures along with inflammation of the tendon, leading to excess bone growth at the tibial tuberosity</a:t>
            </a:r>
            <a:endParaRPr lang="en-US" sz="26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043173">
            <a:off x="2180968" y="2967335"/>
            <a:ext cx="4782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Examination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Manual Muscle Test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Quadriceps may be weak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Palpation of the Tibial Tuberosity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Tenderness may be present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Percussion on tibia away from patellar tendon attachment to rule out stress fracture</a:t>
            </a:r>
          </a:p>
          <a:p>
            <a:r>
              <a:rPr lang="en-US" sz="2800" dirty="0" err="1" smtClean="0">
                <a:solidFill>
                  <a:schemeClr val="bg1"/>
                </a:solidFill>
                <a:latin typeface="Georgia" pitchFamily="18" charset="0"/>
              </a:rPr>
              <a:t>Ober’s</a:t>
            </a:r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 test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Positive test may indicate tightness of the </a:t>
            </a:r>
            <a:r>
              <a:rPr lang="en-US" sz="2400" dirty="0" err="1" smtClean="0">
                <a:solidFill>
                  <a:schemeClr val="bg1"/>
                </a:solidFill>
                <a:latin typeface="Georgia" pitchFamily="18" charset="0"/>
              </a:rPr>
              <a:t>iliotibial</a:t>
            </a:r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 band and tensor </a:t>
            </a:r>
            <a:r>
              <a:rPr lang="en-US" sz="2400" dirty="0" err="1" smtClean="0">
                <a:solidFill>
                  <a:schemeClr val="bg1"/>
                </a:solidFill>
                <a:latin typeface="Georgia" pitchFamily="18" charset="0"/>
              </a:rPr>
              <a:t>fascialata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043173">
            <a:off x="260575" y="2551837"/>
            <a:ext cx="86228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What is the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Outcome of Treatment?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Treat and Refer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Physical therapy: focus on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weight bearing and normalized gait patterns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Increase quadriceps strength and general lower extremity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Increase general lower extremity flexibility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itchFamily="18" charset="0"/>
              </a:rPr>
              <a:t>Prognosis: Good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240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Imbalance</dc:title>
  <dc:creator>Erin Shaw</dc:creator>
  <cp:lastModifiedBy>TThomas</cp:lastModifiedBy>
  <cp:revision>6</cp:revision>
  <dcterms:created xsi:type="dcterms:W3CDTF">2011-06-25T18:39:28Z</dcterms:created>
  <dcterms:modified xsi:type="dcterms:W3CDTF">2011-07-11T03:54:19Z</dcterms:modified>
</cp:coreProperties>
</file>